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13716000" cy="24384000"/>
  <p:embeddedFontLst>
    <p:embeddedFont>
      <p:font typeface="EB Garamond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27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4dbe801e95_0_1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4dbe801e95_0_1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625e63e76f_0_1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625e63e76f_0_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dbe801e95_0_29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dbe801e95_0_2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4dbe801e95_0_53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4dbe801e95_0_5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4dbe801e95_0_0:notes"/>
          <p:cNvSpPr/>
          <p:nvPr>
            <p:ph idx="2" type="sldImg"/>
          </p:nvPr>
        </p:nvSpPr>
        <p:spPr>
          <a:xfrm>
            <a:off x="2286450" y="1828800"/>
            <a:ext cx="914460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4dbe801e95_0_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4dbe801e95_0_5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14dbe801e95_0_5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2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currently have 1 vacancy as of September 16th. Teacher took a social worker position in Fulton County. We have interviewed 2 candidates and will have another later this week. We anticipate filling the vacancy with one of the candidates.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6250ddc22e_0_0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16250ddc22e_0_0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currently have 1 vacancy as of September 16th. Teacher took a social worker position in Fulton County. We have interviewed 2 candidates and will have another later this week. We anticipate filling the vacancy with one of the candidates.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4dbe801e95_0_9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14dbe801e95_0_9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7d84efb5d0_0_0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17d84efb5d0_0_0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85" name="Google Shape;85;p11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87" name="Google Shape;87;p11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11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9" name="Google Shape;89;p11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99" name="Google Shape;99;p12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2" name="Google Shape;102;p12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5" name="Google Shape;105;p12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4" name="Google Shape;114;p13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3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7" name="Google Shape;117;p13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3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0" name="Google Shape;120;p13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3" name="Google Shape;123;p13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6" name="Google Shape;126;p13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3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9" name="Google Shape;129;p13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3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2" name="Google Shape;132;p13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14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14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4" name="Google Shape;144;p14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14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7" name="Google Shape;147;p14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4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14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0" name="Google Shape;150;p14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14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14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14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14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p1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63" name="Google Shape;163;p15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15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15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15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8" name="Google Shape;168;p15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5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5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5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5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5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4" name="Google Shape;174;p15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6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0" name="Google Shape;180;p16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6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16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3" name="Google Shape;183;p16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6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16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6" name="Google Shape;186;p16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9" name="Google Shape;189;p17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0" name="Google Shape;1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4" name="Google Shape;194;p1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5" name="Google Shape;19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7" name="Google Shape;197;p1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1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6" name="Google Shape;206;p19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3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p23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4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4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2" name="Google Shape;272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2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29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2" name="Google Shape;282;p29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2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9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8" name="Google Shape;288;p29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30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0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3" name="Google Shape;29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1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31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1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2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2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2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2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2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2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3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3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3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3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5" name="Google Shape;345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6" name="Google Shape;34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37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4" name="Google Shape;3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3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" name="Google Shape;45;p6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54" name="Google Shape;54;p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7" name="Google Shape;57;p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5" name="Google Shape;65;p9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6" name="Google Shape;66;p9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7" name="Google Shape;67;p9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8" name="Google Shape;68;p9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70" name="Google Shape;70;p9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PRINCIPAL’S REPORT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FAMILY ENGAGEMENT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/>
          <p:nvPr>
            <p:ph type="title"/>
          </p:nvPr>
        </p:nvSpPr>
        <p:spPr>
          <a:xfrm>
            <a:off x="758952" y="1216152"/>
            <a:ext cx="106710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9"/>
          <p:cNvSpPr txBox="1"/>
          <p:nvPr>
            <p:ph idx="1" type="body"/>
          </p:nvPr>
        </p:nvSpPr>
        <p:spPr>
          <a:xfrm>
            <a:off x="755904" y="2825496"/>
            <a:ext cx="10680300" cy="28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9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18" name="Google Shape;418;p49"/>
          <p:cNvGrpSpPr/>
          <p:nvPr/>
        </p:nvGrpSpPr>
        <p:grpSpPr>
          <a:xfrm>
            <a:off x="582025" y="1043998"/>
            <a:ext cx="10671117" cy="4616078"/>
            <a:chOff x="0" y="913291"/>
            <a:chExt cx="6172200" cy="3047117"/>
          </a:xfrm>
        </p:grpSpPr>
        <p:sp>
          <p:nvSpPr>
            <p:cNvPr id="419" name="Google Shape;419;p49"/>
            <p:cNvSpPr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9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●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Breakfast Club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Parents of students with attendance/academic concerns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EB Garamond"/>
                <a:buChar char="●"/>
              </a:pPr>
              <a:r>
                <a:rPr b="1" lang="en-US" sz="3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Individual P</a:t>
              </a:r>
              <a:r>
                <a:rPr b="1" lang="en-US" sz="3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arent Conferences (virtually and in-person_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MAP Scores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Attendance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Current Grades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21" name="Google Shape;421;p49"/>
            <p:cNvSpPr/>
            <p:nvPr/>
          </p:nvSpPr>
          <p:spPr>
            <a:xfrm>
              <a:off x="300472" y="913291"/>
              <a:ext cx="5866200" cy="15756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9"/>
            <p:cNvSpPr txBox="1"/>
            <p:nvPr/>
          </p:nvSpPr>
          <p:spPr>
            <a:xfrm>
              <a:off x="377379" y="990196"/>
              <a:ext cx="5712300" cy="11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EB Garamond"/>
                <a:buNone/>
              </a:pP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SEPTEMBER</a:t>
              </a:r>
              <a:endParaRPr/>
            </a:p>
          </p:txBody>
        </p:sp>
      </p:grpSp>
      <p:pic>
        <p:nvPicPr>
          <p:cNvPr descr="Diagram&#10;&#10;Description automatically generated" id="423" name="Google Shape;42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25" y="0"/>
            <a:ext cx="4196775" cy="2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/>
          <p:nvPr>
            <p:ph type="title"/>
          </p:nvPr>
        </p:nvSpPr>
        <p:spPr>
          <a:xfrm>
            <a:off x="758952" y="1216152"/>
            <a:ext cx="106710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0"/>
          <p:cNvSpPr txBox="1"/>
          <p:nvPr>
            <p:ph idx="1" type="body"/>
          </p:nvPr>
        </p:nvSpPr>
        <p:spPr>
          <a:xfrm>
            <a:off x="755904" y="2825496"/>
            <a:ext cx="10680300" cy="28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0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1" name="Google Shape;431;p50"/>
          <p:cNvGrpSpPr/>
          <p:nvPr/>
        </p:nvGrpSpPr>
        <p:grpSpPr>
          <a:xfrm>
            <a:off x="582025" y="1043998"/>
            <a:ext cx="10671117" cy="4616078"/>
            <a:chOff x="0" y="913291"/>
            <a:chExt cx="6172200" cy="3047117"/>
          </a:xfrm>
        </p:grpSpPr>
        <p:sp>
          <p:nvSpPr>
            <p:cNvPr id="432" name="Google Shape;432;p50"/>
            <p:cNvSpPr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0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●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Title I/Curriculum Night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Overview of Title I </a:t>
              </a: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components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Parents received literacy and numeracy resources to practice at home (sight words/flash cards)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EB Garamond"/>
                <a:buChar char="●"/>
              </a:pPr>
              <a:r>
                <a:rPr b="1" lang="en-US" sz="3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Grandparent’s Day/Bookfair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34" name="Google Shape;434;p50"/>
            <p:cNvSpPr/>
            <p:nvPr/>
          </p:nvSpPr>
          <p:spPr>
            <a:xfrm>
              <a:off x="300472" y="913291"/>
              <a:ext cx="5866200" cy="15756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0"/>
            <p:cNvSpPr txBox="1"/>
            <p:nvPr/>
          </p:nvSpPr>
          <p:spPr>
            <a:xfrm>
              <a:off x="377379" y="990196"/>
              <a:ext cx="5712300" cy="11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EB Garamond"/>
                <a:buNone/>
              </a:pP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OCTOBER </a:t>
              </a:r>
              <a:endParaRPr/>
            </a:p>
          </p:txBody>
        </p:sp>
      </p:grpSp>
      <p:pic>
        <p:nvPicPr>
          <p:cNvPr descr="Diagram&#10;&#10;Description automatically generated" id="436" name="Google Shape;43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25" y="0"/>
            <a:ext cx="4196775" cy="2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/>
          <p:nvPr>
            <p:ph type="title"/>
          </p:nvPr>
        </p:nvSpPr>
        <p:spPr>
          <a:xfrm>
            <a:off x="758952" y="1216152"/>
            <a:ext cx="106710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1"/>
          <p:cNvSpPr txBox="1"/>
          <p:nvPr>
            <p:ph idx="1" type="body"/>
          </p:nvPr>
        </p:nvSpPr>
        <p:spPr>
          <a:xfrm>
            <a:off x="755904" y="2825496"/>
            <a:ext cx="10680300" cy="28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1"/>
          <p:cNvSpPr txBox="1"/>
          <p:nvPr>
            <p:ph idx="12" type="sldNum"/>
          </p:nvPr>
        </p:nvSpPr>
        <p:spPr>
          <a:xfrm>
            <a:off x="10945368" y="457200"/>
            <a:ext cx="9876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4" name="Google Shape;444;p51"/>
          <p:cNvGrpSpPr/>
          <p:nvPr/>
        </p:nvGrpSpPr>
        <p:grpSpPr>
          <a:xfrm>
            <a:off x="582025" y="1043998"/>
            <a:ext cx="10671117" cy="4616078"/>
            <a:chOff x="0" y="913291"/>
            <a:chExt cx="6172200" cy="3047117"/>
          </a:xfrm>
        </p:grpSpPr>
        <p:sp>
          <p:nvSpPr>
            <p:cNvPr id="445" name="Google Shape;445;p51"/>
            <p:cNvSpPr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solidFill>
              <a:srgbClr val="FFFFFF">
                <a:alpha val="89800"/>
              </a:srgbClr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1"/>
            <p:cNvSpPr txBox="1"/>
            <p:nvPr/>
          </p:nvSpPr>
          <p:spPr>
            <a:xfrm>
              <a:off x="0" y="1706508"/>
              <a:ext cx="6172200" cy="22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479025" spcFirstLastPara="1" rIns="479025" wrap="square" tIns="1103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000"/>
                <a:buFont typeface="EB Garamond"/>
                <a:buChar char="●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Thanksgiving Lunch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EB Garamond"/>
                <a:buChar char="■"/>
              </a:pPr>
              <a:r>
                <a:rPr b="1" lang="en-US" sz="3000">
                  <a:latin typeface="EB Garamond"/>
                  <a:ea typeface="EB Garamond"/>
                  <a:cs typeface="EB Garamond"/>
                  <a:sym typeface="EB Garamond"/>
                </a:rPr>
                <a:t>November 16th</a:t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419100" lvl="2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EB Garamond"/>
                <a:buChar char="■"/>
              </a:pPr>
              <a:r>
                <a:rPr b="1" lang="en-US" sz="30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Volunteers Needed</a:t>
              </a:r>
              <a:endParaRPr b="1" sz="3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1371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47" name="Google Shape;447;p51"/>
            <p:cNvSpPr/>
            <p:nvPr/>
          </p:nvSpPr>
          <p:spPr>
            <a:xfrm>
              <a:off x="300472" y="913291"/>
              <a:ext cx="5866200" cy="1575600"/>
            </a:xfrm>
            <a:prstGeom prst="roundRect">
              <a:avLst>
                <a:gd fmla="val 16667" name="adj"/>
              </a:avLst>
            </a:prstGeom>
            <a:solidFill>
              <a:srgbClr val="0083A9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1"/>
            <p:cNvSpPr txBox="1"/>
            <p:nvPr/>
          </p:nvSpPr>
          <p:spPr>
            <a:xfrm>
              <a:off x="377379" y="990196"/>
              <a:ext cx="5712300" cy="11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3300" spcFirstLastPara="1" rIns="163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300"/>
                <a:buFont typeface="EB Garamond"/>
                <a:buNone/>
              </a:pP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NOVEMBER</a:t>
              </a:r>
              <a:r>
                <a:rPr b="1" lang="en-US" sz="5300">
                  <a:solidFill>
                    <a:srgbClr val="FFFFF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</a:t>
              </a:r>
              <a:endParaRPr/>
            </a:p>
          </p:txBody>
        </p:sp>
      </p:grpSp>
      <p:pic>
        <p:nvPicPr>
          <p:cNvPr descr="Diagram&#10;&#10;Description automatically generated" id="449" name="Google Shape;44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25" y="0"/>
            <a:ext cx="4196775" cy="28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2"/>
          <p:cNvSpPr txBox="1"/>
          <p:nvPr>
            <p:ph type="title"/>
          </p:nvPr>
        </p:nvSpPr>
        <p:spPr>
          <a:xfrm>
            <a:off x="2619712" y="2660904"/>
            <a:ext cx="425110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55" name="Google Shape;455;p52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3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en-US">
                <a:solidFill>
                  <a:schemeClr val="dk2"/>
                </a:solidFill>
              </a:rPr>
              <a:t>Where we’re going</a:t>
            </a:r>
            <a:endParaRPr/>
          </a:p>
        </p:txBody>
      </p:sp>
      <p:sp>
        <p:nvSpPr>
          <p:cNvPr id="461" name="Google Shape;461;p53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Before we leave for Winter Break, we will take </a:t>
            </a:r>
            <a:r>
              <a:rPr b="1" lang="en-US"/>
              <a:t>Action</a:t>
            </a:r>
            <a:r>
              <a:rPr lang="en-US"/>
              <a:t> (vote) on ranking our strategic priorities for the 2023-2024 school year.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Let m</a:t>
            </a:r>
            <a:r>
              <a:rPr lang="en-US"/>
              <a:t>e or the Chair know of any additional information you need for our future discussion.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boy playing with space ship toys" id="462" name="Google Shape;462;p5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0" r="19" t="0"/>
          <a:stretch/>
        </p:blipFill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ttle girl sitting on steps reading a book" id="463" name="Google Shape;463;p5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3" l="0" r="0" t="22"/>
          <a:stretch/>
        </p:blipFill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470" name="Google Shape;470;p54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/>
          <p:nvPr>
            <p:ph type="title"/>
          </p:nvPr>
        </p:nvSpPr>
        <p:spPr>
          <a:xfrm>
            <a:off x="1318641" y="787527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8" name="Google Shape;368;p40"/>
          <p:cNvSpPr txBox="1"/>
          <p:nvPr>
            <p:ph idx="1" type="body"/>
          </p:nvPr>
        </p:nvSpPr>
        <p:spPr>
          <a:xfrm>
            <a:off x="1318641" y="1941957"/>
            <a:ext cx="5693664" cy="342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Current Vacancies/New Hires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Attendance 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Family Engagement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/>
          <p:nvPr>
            <p:ph type="title"/>
          </p:nvPr>
        </p:nvSpPr>
        <p:spPr>
          <a:xfrm>
            <a:off x="2895600" y="3392424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CURRENT VACANCIES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>
            <p:ph type="title"/>
          </p:nvPr>
        </p:nvSpPr>
        <p:spPr>
          <a:xfrm>
            <a:off x="2895600" y="3776475"/>
            <a:ext cx="7585800" cy="76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Non-Instructional Para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SPED Para</a:t>
            </a:r>
            <a:endParaRPr/>
          </a:p>
        </p:txBody>
      </p:sp>
      <p:sp>
        <p:nvSpPr>
          <p:cNvPr id="379" name="Google Shape;379;p42"/>
          <p:cNvSpPr txBox="1"/>
          <p:nvPr>
            <p:ph idx="1" type="body"/>
          </p:nvPr>
        </p:nvSpPr>
        <p:spPr>
          <a:xfrm>
            <a:off x="2895600" y="4718304"/>
            <a:ext cx="64008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NEW HIRES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/>
          <p:nvPr>
            <p:ph type="title"/>
          </p:nvPr>
        </p:nvSpPr>
        <p:spPr>
          <a:xfrm>
            <a:off x="2819400" y="3070475"/>
            <a:ext cx="73443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2ND GRADE TEACHER  Filled by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Arrice Spicer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type="title"/>
          </p:nvPr>
        </p:nvSpPr>
        <p:spPr>
          <a:xfrm>
            <a:off x="2819400" y="3070475"/>
            <a:ext cx="73443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1-on-1 SPED</a:t>
            </a:r>
            <a:r>
              <a:rPr lang="en-US"/>
              <a:t> 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Filled by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Ms. Marley Baugh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ATTENDANCE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>
            <p:ph type="title"/>
          </p:nvPr>
        </p:nvSpPr>
        <p:spPr>
          <a:xfrm>
            <a:off x="2895600" y="3392424"/>
            <a:ext cx="6400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ATTENDANCE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pic>
        <p:nvPicPr>
          <p:cNvPr id="405" name="Google Shape;40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50" y="152400"/>
            <a:ext cx="124015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apesVTI">
  <a:themeElements>
    <a:clrScheme name="APS 5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